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95" r:id="rId2"/>
    <p:sldId id="296" r:id="rId3"/>
    <p:sldId id="299" r:id="rId4"/>
    <p:sldId id="305" r:id="rId5"/>
    <p:sldId id="306" r:id="rId6"/>
    <p:sldId id="307" r:id="rId7"/>
    <p:sldId id="308" r:id="rId8"/>
    <p:sldId id="309" r:id="rId9"/>
    <p:sldId id="310" r:id="rId10"/>
    <p:sldId id="304" r:id="rId11"/>
  </p:sldIdLst>
  <p:sldSz cx="12192000" cy="6858000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E0BC"/>
    <a:srgbClr val="105B97"/>
    <a:srgbClr val="F3BE21"/>
    <a:srgbClr val="7BA681"/>
    <a:srgbClr val="28402F"/>
    <a:srgbClr val="FF58D4"/>
    <a:srgbClr val="F4AD69"/>
    <a:srgbClr val="4984C5"/>
    <a:srgbClr val="138C60"/>
    <a:srgbClr val="FFC0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32" autoAdjust="0"/>
    <p:restoredTop sz="94934" autoAdjust="0"/>
  </p:normalViewPr>
  <p:slideViewPr>
    <p:cSldViewPr snapToGrid="0" showGuides="1">
      <p:cViewPr varScale="1">
        <p:scale>
          <a:sx n="70" d="100"/>
          <a:sy n="70" d="100"/>
        </p:scale>
        <p:origin x="80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0" d="100"/>
          <a:sy n="70" d="100"/>
        </p:scale>
        <p:origin x="2416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833701D-4330-4EE7-9BF0-6431F8E2A6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CF998-A782-4C8A-8747-A2CA7D048A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6C422E-181F-4E69-B889-4841EA1EE446}" type="datetimeFigureOut">
              <a:rPr lang="en-ID" smtClean="0"/>
              <a:t>22/04/2024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E3B75D-11DD-4E29-B21A-3BEFD7843A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2A97F-C387-40BF-A80D-9B120372ED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1A19D-7FE1-442D-97C1-2F2B47ADDD7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86763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0B7041-6594-4BE2-8703-78B4E00C91E5}" type="datetimeFigureOut">
              <a:rPr lang="en-ID" smtClean="0"/>
              <a:t>22/04/2024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E837E-594B-4F0F-92F5-F20D4296AC5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18328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fauxels?utm_content=attributionCopyText&amp;utm_medium=referral&amp;utm_source=pexels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group-of-people-sitting-indoors-3184360/?utm_content=attributionCopyText&amp;utm_medium=referral&amp;utm_source=pexels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officestock?utm_source=unsplash&amp;utm_medium=referral&amp;utm_content=creditCopyText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employee?utm_source=unsplash&amp;utm_medium=referral&amp;utm_content=creditCopyTex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fauxels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Pexels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15391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Anna Shvets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Pexels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80616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Sebastian 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Herrmann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14352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2FFAA-25BE-47A2-A60E-349BE354A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3DAA34-980C-44A0-9965-D1AF72E12A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314143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3295E-5F2E-469B-B4C3-767643F2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4A6C5-DA12-455A-81DD-2B5C41D0E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59A1D-8CC0-43CE-9EB7-F5DE71D0A3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ound Same Side Corner Rectangle 8">
            <a:extLst>
              <a:ext uri="{FF2B5EF4-FFF2-40B4-BE49-F238E27FC236}">
                <a16:creationId xmlns:a16="http://schemas.microsoft.com/office/drawing/2014/main" id="{FCAA5719-72E1-F54F-9475-F15171C86A5B}"/>
              </a:ext>
            </a:extLst>
          </p:cNvPr>
          <p:cNvSpPr/>
          <p:nvPr userDrawn="1"/>
        </p:nvSpPr>
        <p:spPr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D" sz="2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7EDE94-FB85-7C44-A38F-ADEB90D24B76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A9EA7B-7BD1-8E44-8A4C-83B5D10043D3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Employee Benefits</a:t>
            </a:r>
          </a:p>
        </p:txBody>
      </p:sp>
    </p:spTree>
    <p:extLst>
      <p:ext uri="{BB962C8B-B14F-4D97-AF65-F5344CB8AC3E}">
        <p14:creationId xmlns:p14="http://schemas.microsoft.com/office/powerpoint/2010/main" val="1775104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3B649-33B5-49E0-AF95-5C2F74360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1F3234-B853-4DD4-ACD3-949D5F284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33400" y="1825624"/>
            <a:ext cx="11125200" cy="44227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8" name="Round Same Side Corner Rectangle 7">
            <a:extLst>
              <a:ext uri="{FF2B5EF4-FFF2-40B4-BE49-F238E27FC236}">
                <a16:creationId xmlns:a16="http://schemas.microsoft.com/office/drawing/2014/main" id="{3E71B9F6-B0B2-964C-903A-DC5DC4C680A8}"/>
              </a:ext>
            </a:extLst>
          </p:cNvPr>
          <p:cNvSpPr/>
          <p:nvPr userDrawn="1"/>
        </p:nvSpPr>
        <p:spPr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D" sz="24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D5C0F1-7C63-BC45-82EE-3C25BA50ABD0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4DACEC-5A5E-D94F-B878-72C0C1630BB0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Employee Benefits</a:t>
            </a:r>
          </a:p>
        </p:txBody>
      </p:sp>
    </p:spTree>
    <p:extLst>
      <p:ext uri="{BB962C8B-B14F-4D97-AF65-F5344CB8AC3E}">
        <p14:creationId xmlns:p14="http://schemas.microsoft.com/office/powerpoint/2010/main" val="18336880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74D309-A159-49EF-AA30-9AD12AF5DB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4"/>
            <a:ext cx="2933700" cy="58832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069772-6562-4B91-92CF-F6615BFA12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33400" y="365124"/>
            <a:ext cx="8039100" cy="5883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10" name="Round Same Side Corner Rectangle 9">
            <a:extLst>
              <a:ext uri="{FF2B5EF4-FFF2-40B4-BE49-F238E27FC236}">
                <a16:creationId xmlns:a16="http://schemas.microsoft.com/office/drawing/2014/main" id="{19FD2F09-3B88-314A-B3CC-FEEDDCF53056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D0AAF1-F4D5-E44C-8BE3-766407CC3633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8BF7B9-5D64-1843-8EE0-CBC45D50B48E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8CB0C3-E679-CF46-A2DF-4862E9A615A6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590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43E93-BC38-4864-A0B9-1D065247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4DEF6-B94F-4858-A2BA-F37F3A9A6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825624"/>
            <a:ext cx="111252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12" name="Round Same Side Corner Rectangle 11">
            <a:extLst>
              <a:ext uri="{FF2B5EF4-FFF2-40B4-BE49-F238E27FC236}">
                <a16:creationId xmlns:a16="http://schemas.microsoft.com/office/drawing/2014/main" id="{52F5E379-5EC4-234C-8BBE-A15ACB46EEC9}"/>
              </a:ext>
            </a:extLst>
          </p:cNvPr>
          <p:cNvSpPr/>
          <p:nvPr userDrawn="1"/>
        </p:nvSpPr>
        <p:spPr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D" sz="24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4E3DD0-7825-B144-BC64-571C113D0E13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FC8156-8138-5448-BB38-976B0ABA3CE2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Employee Benefits</a:t>
            </a:r>
          </a:p>
        </p:txBody>
      </p:sp>
    </p:spTree>
    <p:extLst>
      <p:ext uri="{BB962C8B-B14F-4D97-AF65-F5344CB8AC3E}">
        <p14:creationId xmlns:p14="http://schemas.microsoft.com/office/powerpoint/2010/main" val="3093771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63D7A-540E-425A-BEF5-69BB8D40B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CBEA5-6625-4A00-B51E-8641A4AE2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1985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D00FA-CA57-4FCA-BFA6-C374C16C9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0965A-09CA-4AA8-9C52-A5770F4234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825624"/>
            <a:ext cx="54864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E6E0D-8C89-4C4D-B2ED-BC0A4867F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4864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9" name="Round Same Side Corner Rectangle 8">
            <a:extLst>
              <a:ext uri="{FF2B5EF4-FFF2-40B4-BE49-F238E27FC236}">
                <a16:creationId xmlns:a16="http://schemas.microsoft.com/office/drawing/2014/main" id="{8500648E-B502-B643-AD99-9E8C17088B7B}"/>
              </a:ext>
            </a:extLst>
          </p:cNvPr>
          <p:cNvSpPr/>
          <p:nvPr userDrawn="1"/>
        </p:nvSpPr>
        <p:spPr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D" sz="2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627C5C-60F9-E544-9376-E5D8F1C4E062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DFE1C0-BEF6-9341-9AF6-FBD336956BF6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Employee Benefits</a:t>
            </a:r>
          </a:p>
        </p:txBody>
      </p:sp>
    </p:spTree>
    <p:extLst>
      <p:ext uri="{BB962C8B-B14F-4D97-AF65-F5344CB8AC3E}">
        <p14:creationId xmlns:p14="http://schemas.microsoft.com/office/powerpoint/2010/main" val="3804770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B064-2B6B-4DB3-B5F2-73FB6436F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65125"/>
            <a:ext cx="11128376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364BD-656F-49D4-978C-1EF0460DC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681163"/>
            <a:ext cx="5464175" cy="83704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CC1E74-B5DE-489B-8062-6F648F39A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00" y="2505074"/>
            <a:ext cx="5464175" cy="3743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D74AC3-B164-43D5-8EE3-2B3FACE1F0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86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59746C-CBAC-4D9D-AFCA-8ED31A8889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486400" cy="3743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11" name="Round Same Side Corner Rectangle 10">
            <a:extLst>
              <a:ext uri="{FF2B5EF4-FFF2-40B4-BE49-F238E27FC236}">
                <a16:creationId xmlns:a16="http://schemas.microsoft.com/office/drawing/2014/main" id="{12CEE3DC-2A9B-F44E-B352-BDFBC37D9878}"/>
              </a:ext>
            </a:extLst>
          </p:cNvPr>
          <p:cNvSpPr/>
          <p:nvPr userDrawn="1"/>
        </p:nvSpPr>
        <p:spPr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D" sz="2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F9D7BB-88A3-5A48-ABC4-A9E1756C9751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506225-87D6-E846-BACD-F3559A2AD7F1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Employee Benefits</a:t>
            </a:r>
          </a:p>
        </p:txBody>
      </p:sp>
    </p:spTree>
    <p:extLst>
      <p:ext uri="{BB962C8B-B14F-4D97-AF65-F5344CB8AC3E}">
        <p14:creationId xmlns:p14="http://schemas.microsoft.com/office/powerpoint/2010/main" val="254352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ADFF5-D2DF-4F4C-B84D-A9AF846D8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7" name="Round Same Side Corner Rectangle 6">
            <a:extLst>
              <a:ext uri="{FF2B5EF4-FFF2-40B4-BE49-F238E27FC236}">
                <a16:creationId xmlns:a16="http://schemas.microsoft.com/office/drawing/2014/main" id="{B4ADEBAC-E497-CB48-8513-F33DB82A8973}"/>
              </a:ext>
            </a:extLst>
          </p:cNvPr>
          <p:cNvSpPr/>
          <p:nvPr userDrawn="1"/>
        </p:nvSpPr>
        <p:spPr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D" sz="24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01E58-B497-624D-AB7C-62DCAC1049CF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0A711D-6C98-6C43-8314-B5B48812555D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Employee Benefits</a:t>
            </a:r>
          </a:p>
        </p:txBody>
      </p:sp>
    </p:spTree>
    <p:extLst>
      <p:ext uri="{BB962C8B-B14F-4D97-AF65-F5344CB8AC3E}">
        <p14:creationId xmlns:p14="http://schemas.microsoft.com/office/powerpoint/2010/main" val="3367220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>
            <a:extLst>
              <a:ext uri="{FF2B5EF4-FFF2-40B4-BE49-F238E27FC236}">
                <a16:creationId xmlns:a16="http://schemas.microsoft.com/office/drawing/2014/main" id="{7D9C00D1-0AB6-BD4A-934C-AAE20028C755}"/>
              </a:ext>
            </a:extLst>
          </p:cNvPr>
          <p:cNvSpPr/>
          <p:nvPr userDrawn="1"/>
        </p:nvSpPr>
        <p:spPr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D" sz="24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FEA8A-84D7-0A48-A4C0-92E3BFB183D5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162AB7-F807-1F49-9A00-EFC0C115F46D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Employee Benefits</a:t>
            </a:r>
          </a:p>
        </p:txBody>
      </p:sp>
    </p:spTree>
    <p:extLst>
      <p:ext uri="{BB962C8B-B14F-4D97-AF65-F5344CB8AC3E}">
        <p14:creationId xmlns:p14="http://schemas.microsoft.com/office/powerpoint/2010/main" val="725188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39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3DCC-E58D-4E90-BD32-93612EB10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7CF97-5037-48C8-8243-48B5F7870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53ED2-55B1-4F90-9569-25377B50E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ound Same Side Corner Rectangle 8">
            <a:extLst>
              <a:ext uri="{FF2B5EF4-FFF2-40B4-BE49-F238E27FC236}">
                <a16:creationId xmlns:a16="http://schemas.microsoft.com/office/drawing/2014/main" id="{1C13C889-96E7-F04E-8EF8-880DDD6EEDDF}"/>
              </a:ext>
            </a:extLst>
          </p:cNvPr>
          <p:cNvSpPr/>
          <p:nvPr userDrawn="1"/>
        </p:nvSpPr>
        <p:spPr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D" sz="2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3C30B8-9697-B04A-8F45-15EA715AEB6F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1A445E-F6FA-CB46-9487-31F25F904A26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Employee Benefits</a:t>
            </a:r>
          </a:p>
        </p:txBody>
      </p:sp>
    </p:spTree>
    <p:extLst>
      <p:ext uri="{BB962C8B-B14F-4D97-AF65-F5344CB8AC3E}">
        <p14:creationId xmlns:p14="http://schemas.microsoft.com/office/powerpoint/2010/main" val="1475451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B6927B9-FE2F-6547-888C-BB7E7A88DDF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58694853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7772400" imgH="10058400" progId="TCLayout.ActiveDocument.1">
                  <p:embed/>
                </p:oleObj>
              </mc:Choice>
              <mc:Fallback>
                <p:oleObj name="think-cell Slide" r:id="rId16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9B02A9F1-D26D-C949-A8F3-A16AA4A7248A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1" i="0" baseline="0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E9C95-668D-4C97-99D8-074E1701B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6400"/>
            <a:ext cx="111252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9BE55-B1B7-4BDF-8E9F-D05E93906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524000"/>
            <a:ext cx="111252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36658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" userDrawn="1">
          <p15:clr>
            <a:srgbClr val="F26B43"/>
          </p15:clr>
        </p15:guide>
        <p15:guide id="2" pos="7344" userDrawn="1">
          <p15:clr>
            <a:srgbClr val="F26B43"/>
          </p15:clr>
        </p15:guide>
        <p15:guide id="3" orient="horz" pos="3936" userDrawn="1">
          <p15:clr>
            <a:srgbClr val="F26B43"/>
          </p15:clr>
        </p15:guide>
        <p15:guide id="5" orient="horz" pos="960" userDrawn="1">
          <p15:clr>
            <a:srgbClr val="F26B43"/>
          </p15:clr>
        </p15:guide>
        <p15:guide id="6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microsoft.com/office/2007/relationships/hdphoto" Target="../media/hdphoto3.wdp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.x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4" Type="http://schemas.openxmlformats.org/officeDocument/2006/relationships/oleObject" Target="../embeddings/oleObject5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microsoft.com/office/2007/relationships/hdphoto" Target="../media/hdphoto1.wdp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slideLayout" Target="../slideLayouts/slideLayout6.xml"/><Relationship Id="rId7" Type="http://schemas.microsoft.com/office/2007/relationships/hdphoto" Target="../media/hdphoto2.wdp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Object 22" hidden="1">
            <a:extLst>
              <a:ext uri="{FF2B5EF4-FFF2-40B4-BE49-F238E27FC236}">
                <a16:creationId xmlns:a16="http://schemas.microsoft.com/office/drawing/2014/main" id="{C403550C-D6E4-DB4E-9823-1E61D6B95A2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8540895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3648C8D8-D520-F35B-B4CD-966616EA0F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098" y="3577676"/>
            <a:ext cx="3600953" cy="142894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8FE0E41-8511-1595-EC2B-CD1A47C127E1}"/>
              </a:ext>
            </a:extLst>
          </p:cNvPr>
          <p:cNvSpPr/>
          <p:nvPr/>
        </p:nvSpPr>
        <p:spPr>
          <a:xfrm>
            <a:off x="4061871" y="3830486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+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1026" name="Picture 2" descr="Rust Logo PNG Vector (SVG) Free Download">
            <a:extLst>
              <a:ext uri="{FF2B5EF4-FFF2-40B4-BE49-F238E27FC236}">
                <a16:creationId xmlns:a16="http://schemas.microsoft.com/office/drawing/2014/main" id="{87DEE26B-94E5-2B54-5D17-0C1E87961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849" y="3162301"/>
            <a:ext cx="2233159" cy="224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MU letter logo design in illustration. Vector logo, calligraphy ...">
            <a:extLst>
              <a:ext uri="{FF2B5EF4-FFF2-40B4-BE49-F238E27FC236}">
                <a16:creationId xmlns:a16="http://schemas.microsoft.com/office/drawing/2014/main" id="{0D60A6A3-80FB-CDDD-B4D3-24B8507AC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101" y="2492507"/>
            <a:ext cx="3535907" cy="353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4CF4476-D250-89A7-DE4B-481BEAB28FCD}"/>
              </a:ext>
            </a:extLst>
          </p:cNvPr>
          <p:cNvSpPr txBox="1"/>
          <p:nvPr/>
        </p:nvSpPr>
        <p:spPr>
          <a:xfrm>
            <a:off x="7536330" y="3798796"/>
            <a:ext cx="6035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+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FC58DAE2-400C-B9BE-13FB-5D3250E4FFE5}"/>
              </a:ext>
            </a:extLst>
          </p:cNvPr>
          <p:cNvSpPr/>
          <p:nvPr/>
        </p:nvSpPr>
        <p:spPr>
          <a:xfrm>
            <a:off x="468091" y="453845"/>
            <a:ext cx="11255818" cy="1817543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5400" dirty="0"/>
              <a:t>We are </a:t>
            </a:r>
            <a:r>
              <a:rPr lang="en-US" altLang="zh-CN" sz="5400" dirty="0" err="1"/>
              <a:t>mustrust</a:t>
            </a:r>
            <a:r>
              <a:rPr lang="en-US" altLang="zh-CN" sz="5400" dirty="0"/>
              <a:t>!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23924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9C03C51-E5DD-A54B-B481-FA6B5F9FA0C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5898610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626DDE89-87E6-AF48-A933-AD959BC8F1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60" r="13701" b="8889"/>
          <a:stretch/>
        </p:blipFill>
        <p:spPr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A69796B-72F8-C044-A15A-0F1030749EBD}"/>
              </a:ext>
            </a:extLst>
          </p:cNvPr>
          <p:cNvSpPr/>
          <p:nvPr/>
        </p:nvSpPr>
        <p:spPr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E8BE9-D7E5-384F-AEBB-5D372D238617}"/>
              </a:ext>
            </a:extLst>
          </p:cNvPr>
          <p:cNvSpPr txBox="1">
            <a:spLocks/>
          </p:cNvSpPr>
          <p:nvPr/>
        </p:nvSpPr>
        <p:spPr>
          <a:xfrm>
            <a:off x="3878468" y="1905405"/>
            <a:ext cx="3266870" cy="243759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8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628FDBCC-24A0-E647-8D4A-D1724E394727}"/>
              </a:ext>
            </a:extLst>
          </p:cNvPr>
          <p:cNvSpPr/>
          <p:nvPr/>
        </p:nvSpPr>
        <p:spPr>
          <a:xfrm>
            <a:off x="0" y="2001435"/>
            <a:ext cx="2982686" cy="2091594"/>
          </a:xfrm>
          <a:custGeom>
            <a:avLst/>
            <a:gdLst>
              <a:gd name="connsiteX0" fmla="*/ 0 w 2982686"/>
              <a:gd name="connsiteY0" fmla="*/ 0 h 2091594"/>
              <a:gd name="connsiteX1" fmla="*/ 1936889 w 2982686"/>
              <a:gd name="connsiteY1" fmla="*/ 0 h 2091594"/>
              <a:gd name="connsiteX2" fmla="*/ 2982686 w 2982686"/>
              <a:gd name="connsiteY2" fmla="*/ 1045797 h 2091594"/>
              <a:gd name="connsiteX3" fmla="*/ 1936889 w 2982686"/>
              <a:gd name="connsiteY3" fmla="*/ 2091594 h 2091594"/>
              <a:gd name="connsiteX4" fmla="*/ 0 w 2982686"/>
              <a:gd name="connsiteY4" fmla="*/ 2091594 h 209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2686" h="2091594">
                <a:moveTo>
                  <a:pt x="0" y="0"/>
                </a:moveTo>
                <a:lnTo>
                  <a:pt x="1936889" y="0"/>
                </a:lnTo>
                <a:cubicBezTo>
                  <a:pt x="2514467" y="0"/>
                  <a:pt x="2982686" y="468219"/>
                  <a:pt x="2982686" y="1045797"/>
                </a:cubicBezTo>
                <a:cubicBezTo>
                  <a:pt x="2982686" y="1623375"/>
                  <a:pt x="2514467" y="2091594"/>
                  <a:pt x="1936889" y="2091594"/>
                </a:cubicBezTo>
                <a:lnTo>
                  <a:pt x="0" y="2091594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B5E254D-AEEA-9D43-A69A-2B75070F618D}"/>
              </a:ext>
            </a:extLst>
          </p:cNvPr>
          <p:cNvCxnSpPr>
            <a:cxnSpLocks/>
          </p:cNvCxnSpPr>
          <p:nvPr/>
        </p:nvCxnSpPr>
        <p:spPr>
          <a:xfrm>
            <a:off x="11131826" y="3124200"/>
            <a:ext cx="10628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DC3061-ADB1-7B43-9E11-ED31B03BCF08}"/>
              </a:ext>
            </a:extLst>
          </p:cNvPr>
          <p:cNvGrpSpPr/>
          <p:nvPr/>
        </p:nvGrpSpPr>
        <p:grpSpPr>
          <a:xfrm>
            <a:off x="1102613" y="2452486"/>
            <a:ext cx="1189491" cy="1189491"/>
            <a:chOff x="4433888" y="2903538"/>
            <a:chExt cx="330200" cy="330200"/>
          </a:xfrm>
        </p:grpSpPr>
        <p:sp>
          <p:nvSpPr>
            <p:cNvPr id="31" name="Line 165">
              <a:extLst>
                <a:ext uri="{FF2B5EF4-FFF2-40B4-BE49-F238E27FC236}">
                  <a16:creationId xmlns:a16="http://schemas.microsoft.com/office/drawing/2014/main" id="{2483138E-1E82-C448-9CCB-FADAEAD852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4050" y="2970213"/>
              <a:ext cx="269875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Oval 166">
              <a:extLst>
                <a:ext uri="{FF2B5EF4-FFF2-40B4-BE49-F238E27FC236}">
                  <a16:creationId xmlns:a16="http://schemas.microsoft.com/office/drawing/2014/main" id="{B966A6C4-17E9-544C-9A12-DB29790FF5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3925" y="2955925"/>
              <a:ext cx="30163" cy="30163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Oval 167">
              <a:extLst>
                <a:ext uri="{FF2B5EF4-FFF2-40B4-BE49-F238E27FC236}">
                  <a16:creationId xmlns:a16="http://schemas.microsoft.com/office/drawing/2014/main" id="{286DAF92-E1A8-1647-A4B3-BD9299E763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3888" y="2955925"/>
              <a:ext cx="30163" cy="30163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168">
              <a:extLst>
                <a:ext uri="{FF2B5EF4-FFF2-40B4-BE49-F238E27FC236}">
                  <a16:creationId xmlns:a16="http://schemas.microsoft.com/office/drawing/2014/main" id="{52AAF01F-6EF5-7247-A532-3A9DB7CF1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2970213"/>
              <a:ext cx="195263" cy="263525"/>
            </a:xfrm>
            <a:custGeom>
              <a:avLst/>
              <a:gdLst>
                <a:gd name="T0" fmla="*/ 123 w 123"/>
                <a:gd name="T1" fmla="*/ 0 h 166"/>
                <a:gd name="T2" fmla="*/ 0 w 123"/>
                <a:gd name="T3" fmla="*/ 0 h 166"/>
                <a:gd name="T4" fmla="*/ 0 w 123"/>
                <a:gd name="T5" fmla="*/ 114 h 166"/>
                <a:gd name="T6" fmla="*/ 62 w 123"/>
                <a:gd name="T7" fmla="*/ 166 h 166"/>
                <a:gd name="T8" fmla="*/ 123 w 123"/>
                <a:gd name="T9" fmla="*/ 114 h 166"/>
                <a:gd name="T10" fmla="*/ 123 w 123"/>
                <a:gd name="T11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66">
                  <a:moveTo>
                    <a:pt x="123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62" y="166"/>
                  </a:lnTo>
                  <a:lnTo>
                    <a:pt x="123" y="114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169">
              <a:extLst>
                <a:ext uri="{FF2B5EF4-FFF2-40B4-BE49-F238E27FC236}">
                  <a16:creationId xmlns:a16="http://schemas.microsoft.com/office/drawing/2014/main" id="{7571C2FC-902F-234D-9247-645B26B8E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2903538"/>
              <a:ext cx="195263" cy="66675"/>
            </a:xfrm>
            <a:custGeom>
              <a:avLst/>
              <a:gdLst>
                <a:gd name="T0" fmla="*/ 0 w 123"/>
                <a:gd name="T1" fmla="*/ 42 h 42"/>
                <a:gd name="T2" fmla="*/ 62 w 123"/>
                <a:gd name="T3" fmla="*/ 0 h 42"/>
                <a:gd name="T4" fmla="*/ 123 w 123"/>
                <a:gd name="T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3" h="42">
                  <a:moveTo>
                    <a:pt x="0" y="42"/>
                  </a:moveTo>
                  <a:lnTo>
                    <a:pt x="62" y="0"/>
                  </a:lnTo>
                  <a:lnTo>
                    <a:pt x="123" y="42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170">
              <a:extLst>
                <a:ext uri="{FF2B5EF4-FFF2-40B4-BE49-F238E27FC236}">
                  <a16:creationId xmlns:a16="http://schemas.microsoft.com/office/drawing/2014/main" id="{5E1BD925-8A18-2A4E-A35C-0A0BB399F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0725" y="3011488"/>
              <a:ext cx="136525" cy="131763"/>
            </a:xfrm>
            <a:custGeom>
              <a:avLst/>
              <a:gdLst>
                <a:gd name="T0" fmla="*/ 43 w 86"/>
                <a:gd name="T1" fmla="*/ 0 h 83"/>
                <a:gd name="T2" fmla="*/ 52 w 86"/>
                <a:gd name="T3" fmla="*/ 31 h 83"/>
                <a:gd name="T4" fmla="*/ 86 w 86"/>
                <a:gd name="T5" fmla="*/ 31 h 83"/>
                <a:gd name="T6" fmla="*/ 59 w 86"/>
                <a:gd name="T7" fmla="*/ 50 h 83"/>
                <a:gd name="T8" fmla="*/ 69 w 86"/>
                <a:gd name="T9" fmla="*/ 83 h 83"/>
                <a:gd name="T10" fmla="*/ 43 w 86"/>
                <a:gd name="T11" fmla="*/ 62 h 83"/>
                <a:gd name="T12" fmla="*/ 17 w 86"/>
                <a:gd name="T13" fmla="*/ 83 h 83"/>
                <a:gd name="T14" fmla="*/ 26 w 86"/>
                <a:gd name="T15" fmla="*/ 50 h 83"/>
                <a:gd name="T16" fmla="*/ 0 w 86"/>
                <a:gd name="T17" fmla="*/ 31 h 83"/>
                <a:gd name="T18" fmla="*/ 33 w 86"/>
                <a:gd name="T19" fmla="*/ 31 h 83"/>
                <a:gd name="T20" fmla="*/ 43 w 86"/>
                <a:gd name="T2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3">
                  <a:moveTo>
                    <a:pt x="43" y="0"/>
                  </a:moveTo>
                  <a:lnTo>
                    <a:pt x="52" y="31"/>
                  </a:lnTo>
                  <a:lnTo>
                    <a:pt x="86" y="31"/>
                  </a:lnTo>
                  <a:lnTo>
                    <a:pt x="59" y="50"/>
                  </a:lnTo>
                  <a:lnTo>
                    <a:pt x="69" y="83"/>
                  </a:lnTo>
                  <a:lnTo>
                    <a:pt x="43" y="62"/>
                  </a:lnTo>
                  <a:lnTo>
                    <a:pt x="17" y="83"/>
                  </a:lnTo>
                  <a:lnTo>
                    <a:pt x="26" y="50"/>
                  </a:lnTo>
                  <a:lnTo>
                    <a:pt x="0" y="31"/>
                  </a:lnTo>
                  <a:lnTo>
                    <a:pt x="33" y="31"/>
                  </a:lnTo>
                  <a:lnTo>
                    <a:pt x="43" y="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17AA0CA-D663-1044-839B-E4C163D24E39}"/>
              </a:ext>
            </a:extLst>
          </p:cNvPr>
          <p:cNvCxnSpPr>
            <a:cxnSpLocks/>
          </p:cNvCxnSpPr>
          <p:nvPr/>
        </p:nvCxnSpPr>
        <p:spPr>
          <a:xfrm>
            <a:off x="10754839" y="3124200"/>
            <a:ext cx="376987" cy="0"/>
          </a:xfrm>
          <a:prstGeom prst="line">
            <a:avLst/>
          </a:prstGeom>
          <a:ln w="50800" cap="rnd">
            <a:solidFill>
              <a:srgbClr val="3DE0B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606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627F3009-EFF0-6345-AC24-8400A4A38F3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4167959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49A1839-BBD0-3E49-9776-F43336F31826}"/>
              </a:ext>
            </a:extLst>
          </p:cNvPr>
          <p:cNvSpPr/>
          <p:nvPr/>
        </p:nvSpPr>
        <p:spPr>
          <a:xfrm>
            <a:off x="533400" y="952500"/>
            <a:ext cx="11125200" cy="4953000"/>
          </a:xfrm>
          <a:prstGeom prst="roundRect">
            <a:avLst>
              <a:gd name="adj" fmla="val 97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5E6E6E40-8B95-4043-BD6A-C081432060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51" t="311" r="36430" b="2076"/>
          <a:stretch>
            <a:fillRect/>
          </a:stretch>
        </p:blipFill>
        <p:spPr>
          <a:xfrm>
            <a:off x="533400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6FF3805-AB8C-BA41-BE95-987C72F54535}"/>
              </a:ext>
            </a:extLst>
          </p:cNvPr>
          <p:cNvSpPr/>
          <p:nvPr/>
        </p:nvSpPr>
        <p:spPr>
          <a:xfrm>
            <a:off x="533400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6E1DA6-8AD4-744E-A2CB-F5980710C48E}"/>
              </a:ext>
            </a:extLst>
          </p:cNvPr>
          <p:cNvSpPr/>
          <p:nvPr/>
        </p:nvSpPr>
        <p:spPr>
          <a:xfrm>
            <a:off x="533400" y="1524000"/>
            <a:ext cx="3714750" cy="1047750"/>
          </a:xfrm>
          <a:custGeom>
            <a:avLst/>
            <a:gdLst>
              <a:gd name="connsiteX0" fmla="*/ 0 w 3714750"/>
              <a:gd name="connsiteY0" fmla="*/ 0 h 1047750"/>
              <a:gd name="connsiteX1" fmla="*/ 3190875 w 3714750"/>
              <a:gd name="connsiteY1" fmla="*/ 0 h 1047750"/>
              <a:gd name="connsiteX2" fmla="*/ 3714750 w 3714750"/>
              <a:gd name="connsiteY2" fmla="*/ 523875 h 1047750"/>
              <a:gd name="connsiteX3" fmla="*/ 3190875 w 3714750"/>
              <a:gd name="connsiteY3" fmla="*/ 1047750 h 1047750"/>
              <a:gd name="connsiteX4" fmla="*/ 0 w 3714750"/>
              <a:gd name="connsiteY4" fmla="*/ 104775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4750" h="1047750">
                <a:moveTo>
                  <a:pt x="0" y="0"/>
                </a:moveTo>
                <a:lnTo>
                  <a:pt x="3190875" y="0"/>
                </a:lnTo>
                <a:cubicBezTo>
                  <a:pt x="3480203" y="0"/>
                  <a:pt x="3714750" y="234547"/>
                  <a:pt x="3714750" y="523875"/>
                </a:cubicBezTo>
                <a:cubicBezTo>
                  <a:pt x="3714750" y="813203"/>
                  <a:pt x="3480203" y="1047750"/>
                  <a:pt x="3190875" y="1047750"/>
                </a:cubicBezTo>
                <a:lnTo>
                  <a:pt x="0" y="1047750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4F536E-3F80-2540-9037-90D52F5DA986}"/>
              </a:ext>
            </a:extLst>
          </p:cNvPr>
          <p:cNvCxnSpPr>
            <a:cxnSpLocks/>
          </p:cNvCxnSpPr>
          <p:nvPr/>
        </p:nvCxnSpPr>
        <p:spPr>
          <a:xfrm>
            <a:off x="2019300" y="2047875"/>
            <a:ext cx="3028950" cy="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4C67FA-9159-4246-A1F7-F42F4CDD5B61}"/>
              </a:ext>
            </a:extLst>
          </p:cNvPr>
          <p:cNvGrpSpPr/>
          <p:nvPr/>
        </p:nvGrpSpPr>
        <p:grpSpPr>
          <a:xfrm>
            <a:off x="1066800" y="1729637"/>
            <a:ext cx="630662" cy="636476"/>
            <a:chOff x="2684463" y="3619500"/>
            <a:chExt cx="344487" cy="34766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C08418-799D-D648-A35A-EABFA271CC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8913" y="3709988"/>
              <a:ext cx="180975" cy="257175"/>
            </a:xfrm>
            <a:prstGeom prst="rect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E115FC4-033F-D244-82CD-ED40BA612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463" y="3619500"/>
              <a:ext cx="90488" cy="241300"/>
            </a:xfrm>
            <a:custGeom>
              <a:avLst/>
              <a:gdLst>
                <a:gd name="T0" fmla="*/ 12 w 24"/>
                <a:gd name="T1" fmla="*/ 64 h 64"/>
                <a:gd name="T2" fmla="*/ 0 w 24"/>
                <a:gd name="T3" fmla="*/ 64 h 64"/>
                <a:gd name="T4" fmla="*/ 0 w 24"/>
                <a:gd name="T5" fmla="*/ 12 h 64"/>
                <a:gd name="T6" fmla="*/ 12 w 24"/>
                <a:gd name="T7" fmla="*/ 0 h 64"/>
                <a:gd name="T8" fmla="*/ 24 w 24"/>
                <a:gd name="T9" fmla="*/ 12 h 64"/>
                <a:gd name="T10" fmla="*/ 12 w 24"/>
                <a:gd name="T11" fmla="*/ 24 h 64"/>
                <a:gd name="T12" fmla="*/ 12 w 24"/>
                <a:gd name="T13" fmla="*/ 16 h 64"/>
                <a:gd name="T14" fmla="*/ 23 w 24"/>
                <a:gd name="T15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64">
                  <a:moveTo>
                    <a:pt x="12" y="64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23" y="16"/>
                    <a:pt x="23" y="16"/>
                    <a:pt x="23" y="16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975749B-779B-DD48-A2AC-AECD4D9DF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8913" y="3619500"/>
              <a:ext cx="225425" cy="90488"/>
            </a:xfrm>
            <a:custGeom>
              <a:avLst/>
              <a:gdLst>
                <a:gd name="T0" fmla="*/ 48 w 60"/>
                <a:gd name="T1" fmla="*/ 24 h 24"/>
                <a:gd name="T2" fmla="*/ 60 w 60"/>
                <a:gd name="T3" fmla="*/ 12 h 24"/>
                <a:gd name="T4" fmla="*/ 48 w 60"/>
                <a:gd name="T5" fmla="*/ 0 h 24"/>
                <a:gd name="T6" fmla="*/ 0 w 60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24">
                  <a:moveTo>
                    <a:pt x="48" y="24"/>
                  </a:moveTo>
                  <a:cubicBezTo>
                    <a:pt x="55" y="24"/>
                    <a:pt x="60" y="19"/>
                    <a:pt x="60" y="12"/>
                  </a:cubicBezTo>
                  <a:cubicBezTo>
                    <a:pt x="60" y="5"/>
                    <a:pt x="55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Line 8">
              <a:extLst>
                <a:ext uri="{FF2B5EF4-FFF2-40B4-BE49-F238E27FC236}">
                  <a16:creationId xmlns:a16="http://schemas.microsoft.com/office/drawing/2014/main" id="{9F2C2173-C7D4-D946-9A9F-31978202BB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400" y="3770313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Line 9">
              <a:extLst>
                <a:ext uri="{FF2B5EF4-FFF2-40B4-BE49-F238E27FC236}">
                  <a16:creationId xmlns:a16="http://schemas.microsoft.com/office/drawing/2014/main" id="{D06918FF-1BAB-8749-93EF-59703D3EA5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400" y="3830638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Line 10">
              <a:extLst>
                <a:ext uri="{FF2B5EF4-FFF2-40B4-BE49-F238E27FC236}">
                  <a16:creationId xmlns:a16="http://schemas.microsoft.com/office/drawing/2014/main" id="{CD2F9424-28FD-E740-8897-5D8637559D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400" y="3892550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DD35B99-EB86-AD43-ABFC-EBAC06D53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9075" y="3740150"/>
              <a:ext cx="38100" cy="30163"/>
            </a:xfrm>
            <a:custGeom>
              <a:avLst/>
              <a:gdLst>
                <a:gd name="T0" fmla="*/ 0 w 24"/>
                <a:gd name="T1" fmla="*/ 14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>
                  <a:moveTo>
                    <a:pt x="0" y="14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18F4CA2-9772-284F-81A0-D7A56940C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9075" y="3800475"/>
              <a:ext cx="38100" cy="30163"/>
            </a:xfrm>
            <a:custGeom>
              <a:avLst/>
              <a:gdLst>
                <a:gd name="T0" fmla="*/ 0 w 24"/>
                <a:gd name="T1" fmla="*/ 15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>
                  <a:moveTo>
                    <a:pt x="0" y="15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9EF5972-0605-A445-990B-88151ACEA7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500" y="3702050"/>
              <a:ext cx="44450" cy="265113"/>
            </a:xfrm>
            <a:custGeom>
              <a:avLst/>
              <a:gdLst>
                <a:gd name="T0" fmla="*/ 12 w 12"/>
                <a:gd name="T1" fmla="*/ 64 h 70"/>
                <a:gd name="T2" fmla="*/ 6 w 12"/>
                <a:gd name="T3" fmla="*/ 70 h 70"/>
                <a:gd name="T4" fmla="*/ 0 w 12"/>
                <a:gd name="T5" fmla="*/ 64 h 70"/>
                <a:gd name="T6" fmla="*/ 0 w 12"/>
                <a:gd name="T7" fmla="*/ 6 h 70"/>
                <a:gd name="T8" fmla="*/ 6 w 12"/>
                <a:gd name="T9" fmla="*/ 0 h 70"/>
                <a:gd name="T10" fmla="*/ 12 w 12"/>
                <a:gd name="T11" fmla="*/ 6 h 70"/>
                <a:gd name="T12" fmla="*/ 12 w 12"/>
                <a:gd name="T13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0">
                  <a:moveTo>
                    <a:pt x="12" y="64"/>
                  </a:moveTo>
                  <a:cubicBezTo>
                    <a:pt x="12" y="67"/>
                    <a:pt x="9" y="70"/>
                    <a:pt x="6" y="70"/>
                  </a:cubicBezTo>
                  <a:cubicBezTo>
                    <a:pt x="3" y="70"/>
                    <a:pt x="0" y="67"/>
                    <a:pt x="0" y="6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64"/>
                  </a:ln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Line 14">
              <a:extLst>
                <a:ext uri="{FF2B5EF4-FFF2-40B4-BE49-F238E27FC236}">
                  <a16:creationId xmlns:a16="http://schemas.microsoft.com/office/drawing/2014/main" id="{7E85EBF1-D1E4-CD4E-97FB-4F04112648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4500" y="3937000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Line 15">
              <a:extLst>
                <a:ext uri="{FF2B5EF4-FFF2-40B4-BE49-F238E27FC236}">
                  <a16:creationId xmlns:a16="http://schemas.microsoft.com/office/drawing/2014/main" id="{F1886CFC-8971-8845-B105-BBDE32E95C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4500" y="3830638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16BE5112-0A6A-CB44-BBD5-9E6BBB68B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4338" y="3717925"/>
              <a:ext cx="30163" cy="136525"/>
            </a:xfrm>
            <a:custGeom>
              <a:avLst/>
              <a:gdLst>
                <a:gd name="T0" fmla="*/ 0 w 8"/>
                <a:gd name="T1" fmla="*/ 36 h 36"/>
                <a:gd name="T2" fmla="*/ 0 w 8"/>
                <a:gd name="T3" fmla="*/ 6 h 36"/>
                <a:gd name="T4" fmla="*/ 6 w 8"/>
                <a:gd name="T5" fmla="*/ 0 h 36"/>
                <a:gd name="T6" fmla="*/ 8 w 8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6">
                  <a:moveTo>
                    <a:pt x="0" y="3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1A871772-68A5-A140-81EA-7BDE1E6EE049}"/>
              </a:ext>
            </a:extLst>
          </p:cNvPr>
          <p:cNvSpPr txBox="1">
            <a:spLocks/>
          </p:cNvSpPr>
          <p:nvPr/>
        </p:nvSpPr>
        <p:spPr>
          <a:xfrm>
            <a:off x="1066799" y="2938039"/>
            <a:ext cx="3465001" cy="6647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Contents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99B7A70D-3071-D644-B198-7CF1618E2F65}"/>
              </a:ext>
            </a:extLst>
          </p:cNvPr>
          <p:cNvSpPr txBox="1">
            <a:spLocks/>
          </p:cNvSpPr>
          <p:nvPr/>
        </p:nvSpPr>
        <p:spPr>
          <a:xfrm>
            <a:off x="5671791" y="1785497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3600" i="1" dirty="0">
                <a:solidFill>
                  <a:srgbClr val="105B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1A187F7-15F8-A543-B33B-ED117730EF01}"/>
              </a:ext>
            </a:extLst>
          </p:cNvPr>
          <p:cNvSpPr txBox="1">
            <a:spLocks/>
          </p:cNvSpPr>
          <p:nvPr/>
        </p:nvSpPr>
        <p:spPr>
          <a:xfrm>
            <a:off x="6546376" y="1839354"/>
            <a:ext cx="2621701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zh-CN" altLang="en-US" sz="3200" b="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项目介绍</a:t>
            </a:r>
            <a:endParaRPr lang="en-US" sz="3200" b="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E09DCB6F-5CAB-4F4B-9D09-4019A7E989A6}"/>
              </a:ext>
            </a:extLst>
          </p:cNvPr>
          <p:cNvSpPr txBox="1">
            <a:spLocks/>
          </p:cNvSpPr>
          <p:nvPr/>
        </p:nvSpPr>
        <p:spPr>
          <a:xfrm>
            <a:off x="5668728" y="3181062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3600" i="1" dirty="0">
                <a:solidFill>
                  <a:srgbClr val="105B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B194D348-B9C0-D044-B1C8-E3F4140D1724}"/>
              </a:ext>
            </a:extLst>
          </p:cNvPr>
          <p:cNvSpPr txBox="1">
            <a:spLocks/>
          </p:cNvSpPr>
          <p:nvPr/>
        </p:nvSpPr>
        <p:spPr>
          <a:xfrm>
            <a:off x="6545525" y="3187338"/>
            <a:ext cx="2404436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zh-CN" altLang="en-US" sz="3200" b="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技术依据</a:t>
            </a:r>
            <a:endParaRPr lang="en-US" sz="3200" b="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06559FC0-949D-9A4D-AB73-8B1546769D48}"/>
              </a:ext>
            </a:extLst>
          </p:cNvPr>
          <p:cNvSpPr txBox="1">
            <a:spLocks/>
          </p:cNvSpPr>
          <p:nvPr/>
        </p:nvSpPr>
        <p:spPr>
          <a:xfrm>
            <a:off x="5668728" y="4702217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3600" i="1" dirty="0">
                <a:solidFill>
                  <a:srgbClr val="105B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27DF73B7-1777-A448-886F-E6EA6685539E}"/>
              </a:ext>
            </a:extLst>
          </p:cNvPr>
          <p:cNvSpPr txBox="1">
            <a:spLocks/>
          </p:cNvSpPr>
          <p:nvPr/>
        </p:nvSpPr>
        <p:spPr>
          <a:xfrm>
            <a:off x="6309193" y="4729917"/>
            <a:ext cx="3534769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zh-CN" altLang="en-US" sz="3200" b="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创新点与前景分析</a:t>
            </a:r>
            <a:endParaRPr lang="en-US" sz="3200" b="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A93B0B-D38B-1149-A15D-571B2A004BDD}"/>
              </a:ext>
            </a:extLst>
          </p:cNvPr>
          <p:cNvCxnSpPr>
            <a:cxnSpLocks/>
          </p:cNvCxnSpPr>
          <p:nvPr/>
        </p:nvCxnSpPr>
        <p:spPr>
          <a:xfrm>
            <a:off x="5668728" y="2621527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DEA391E-C0BC-3543-A35A-4B681AC7817C}"/>
              </a:ext>
            </a:extLst>
          </p:cNvPr>
          <p:cNvCxnSpPr>
            <a:cxnSpLocks/>
          </p:cNvCxnSpPr>
          <p:nvPr/>
        </p:nvCxnSpPr>
        <p:spPr>
          <a:xfrm>
            <a:off x="5668728" y="4273358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015CC6D-62FC-E943-9183-37AC665660D6}"/>
              </a:ext>
            </a:extLst>
          </p:cNvPr>
          <p:cNvCxnSpPr>
            <a:cxnSpLocks/>
          </p:cNvCxnSpPr>
          <p:nvPr/>
        </p:nvCxnSpPr>
        <p:spPr>
          <a:xfrm>
            <a:off x="8717701" y="2621527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BE2E89F-E5E0-6C44-8321-2C30BE5326C5}"/>
              </a:ext>
            </a:extLst>
          </p:cNvPr>
          <p:cNvCxnSpPr>
            <a:cxnSpLocks/>
          </p:cNvCxnSpPr>
          <p:nvPr/>
        </p:nvCxnSpPr>
        <p:spPr>
          <a:xfrm>
            <a:off x="8717701" y="4273358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493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059A33C-752A-BA43-8624-A7768D0783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38069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2B0DB00-E72B-1E44-8CB4-6C1B6C910B3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FA7E07C-F1EF-D442-8B1A-4EAA8C7489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81" t="870" b="5365"/>
          <a:stretch/>
        </p:blipFill>
        <p:spPr>
          <a:xfrm>
            <a:off x="5199529" y="1524000"/>
            <a:ext cx="6992470" cy="4724400"/>
          </a:xfrm>
          <a:custGeom>
            <a:avLst/>
            <a:gdLst>
              <a:gd name="connsiteX0" fmla="*/ 464692 w 6992470"/>
              <a:gd name="connsiteY0" fmla="*/ 0 h 4724400"/>
              <a:gd name="connsiteX1" fmla="*/ 6992470 w 6992470"/>
              <a:gd name="connsiteY1" fmla="*/ 0 h 4724400"/>
              <a:gd name="connsiteX2" fmla="*/ 6992470 w 6992470"/>
              <a:gd name="connsiteY2" fmla="*/ 4724400 h 4724400"/>
              <a:gd name="connsiteX3" fmla="*/ 464692 w 6992470"/>
              <a:gd name="connsiteY3" fmla="*/ 4724400 h 4724400"/>
              <a:gd name="connsiteX4" fmla="*/ 0 w 6992470"/>
              <a:gd name="connsiteY4" fmla="*/ 4259708 h 4724400"/>
              <a:gd name="connsiteX5" fmla="*/ 0 w 6992470"/>
              <a:gd name="connsiteY5" fmla="*/ 464692 h 4724400"/>
              <a:gd name="connsiteX6" fmla="*/ 464692 w 6992470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0" h="4724400">
                <a:moveTo>
                  <a:pt x="464692" y="0"/>
                </a:moveTo>
                <a:lnTo>
                  <a:pt x="6992470" y="0"/>
                </a:lnTo>
                <a:lnTo>
                  <a:pt x="6992470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</p:spPr>
      </p:pic>
      <p:sp>
        <p:nvSpPr>
          <p:cNvPr id="67" name="Freeform 66">
            <a:extLst>
              <a:ext uri="{FF2B5EF4-FFF2-40B4-BE49-F238E27FC236}">
                <a16:creationId xmlns:a16="http://schemas.microsoft.com/office/drawing/2014/main" id="{1B0C603A-4882-A141-B249-02C302122D5A}"/>
              </a:ext>
            </a:extLst>
          </p:cNvPr>
          <p:cNvSpPr/>
          <p:nvPr/>
        </p:nvSpPr>
        <p:spPr>
          <a:xfrm>
            <a:off x="5199530" y="1524000"/>
            <a:ext cx="6992471" cy="4724400"/>
          </a:xfrm>
          <a:custGeom>
            <a:avLst/>
            <a:gdLst>
              <a:gd name="connsiteX0" fmla="*/ 464692 w 6992471"/>
              <a:gd name="connsiteY0" fmla="*/ 0 h 4724400"/>
              <a:gd name="connsiteX1" fmla="*/ 6992471 w 6992471"/>
              <a:gd name="connsiteY1" fmla="*/ 0 h 4724400"/>
              <a:gd name="connsiteX2" fmla="*/ 6992471 w 6992471"/>
              <a:gd name="connsiteY2" fmla="*/ 4724400 h 4724400"/>
              <a:gd name="connsiteX3" fmla="*/ 464692 w 6992471"/>
              <a:gd name="connsiteY3" fmla="*/ 4724400 h 4724400"/>
              <a:gd name="connsiteX4" fmla="*/ 0 w 6992471"/>
              <a:gd name="connsiteY4" fmla="*/ 4259708 h 4724400"/>
              <a:gd name="connsiteX5" fmla="*/ 0 w 6992471"/>
              <a:gd name="connsiteY5" fmla="*/ 464692 h 4724400"/>
              <a:gd name="connsiteX6" fmla="*/ 464692 w 6992471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1" h="4724400">
                <a:moveTo>
                  <a:pt x="464692" y="0"/>
                </a:moveTo>
                <a:lnTo>
                  <a:pt x="6992471" y="0"/>
                </a:lnTo>
                <a:lnTo>
                  <a:pt x="6992471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DCDBF-D9B4-8144-B2B5-53E4A884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项目介绍</a:t>
            </a: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——Rust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E95CD4-7028-5648-B2DC-63C00E231192}"/>
              </a:ext>
            </a:extLst>
          </p:cNvPr>
          <p:cNvSpPr/>
          <p:nvPr/>
        </p:nvSpPr>
        <p:spPr>
          <a:xfrm>
            <a:off x="4812645" y="1948070"/>
            <a:ext cx="773768" cy="387626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E259A-EE1B-FC4D-89DD-C314AF91A59E}"/>
              </a:ext>
            </a:extLst>
          </p:cNvPr>
          <p:cNvSpPr/>
          <p:nvPr/>
        </p:nvSpPr>
        <p:spPr>
          <a:xfrm>
            <a:off x="5801053" y="2123006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内存安全性：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通过所有权系统、借用检查器和生命周期管理等机制，确保在编译时避免内存安全问题，如空指针、野指针、数据竞争等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FCDD02-B361-6442-8058-B5CC9993F834}"/>
              </a:ext>
            </a:extLst>
          </p:cNvPr>
          <p:cNvGrpSpPr/>
          <p:nvPr/>
        </p:nvGrpSpPr>
        <p:grpSpPr>
          <a:xfrm>
            <a:off x="5027285" y="2165412"/>
            <a:ext cx="344488" cy="346075"/>
            <a:chOff x="2678113" y="6364288"/>
            <a:chExt cx="344488" cy="346075"/>
          </a:xfrm>
        </p:grpSpPr>
        <p:sp>
          <p:nvSpPr>
            <p:cNvPr id="10" name="Freeform 304">
              <a:extLst>
                <a:ext uri="{FF2B5EF4-FFF2-40B4-BE49-F238E27FC236}">
                  <a16:creationId xmlns:a16="http://schemas.microsoft.com/office/drawing/2014/main" id="{3D4E553A-8151-1E45-9928-6E6260B75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Oval 305">
              <a:extLst>
                <a:ext uri="{FF2B5EF4-FFF2-40B4-BE49-F238E27FC236}">
                  <a16:creationId xmlns:a16="http://schemas.microsoft.com/office/drawing/2014/main" id="{2A3DDE9C-73EE-3848-BE6C-D7CE25E1C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857F1E2-A623-3541-9DC2-1EB44E5ECB77}"/>
              </a:ext>
            </a:extLst>
          </p:cNvPr>
          <p:cNvSpPr/>
          <p:nvPr/>
        </p:nvSpPr>
        <p:spPr>
          <a:xfrm>
            <a:off x="5801053" y="289715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并发性：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内置了轻量级的线程模型和消息传递机制，使并发编程更加容易和安全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775C5E-35C9-E84C-87DF-9D25D061A814}"/>
              </a:ext>
            </a:extLst>
          </p:cNvPr>
          <p:cNvGrpSpPr/>
          <p:nvPr/>
        </p:nvGrpSpPr>
        <p:grpSpPr>
          <a:xfrm>
            <a:off x="5027285" y="2939565"/>
            <a:ext cx="344488" cy="346075"/>
            <a:chOff x="2678113" y="6364288"/>
            <a:chExt cx="344488" cy="346075"/>
          </a:xfrm>
        </p:grpSpPr>
        <p:sp>
          <p:nvSpPr>
            <p:cNvPr id="16" name="Freeform 304">
              <a:extLst>
                <a:ext uri="{FF2B5EF4-FFF2-40B4-BE49-F238E27FC236}">
                  <a16:creationId xmlns:a16="http://schemas.microsoft.com/office/drawing/2014/main" id="{F79FBDD5-C0D9-D445-84EB-DE7742506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Oval 305">
              <a:extLst>
                <a:ext uri="{FF2B5EF4-FFF2-40B4-BE49-F238E27FC236}">
                  <a16:creationId xmlns:a16="http://schemas.microsoft.com/office/drawing/2014/main" id="{B0231B76-6BD4-3C4F-9F1F-675F1836E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181C048-EBF4-6547-92A4-8AB5FDC88E62}"/>
              </a:ext>
            </a:extLst>
          </p:cNvPr>
          <p:cNvSpPr/>
          <p:nvPr/>
        </p:nvSpPr>
        <p:spPr>
          <a:xfrm>
            <a:off x="5801053" y="3671312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性能：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的性能与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C/C++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相当，甚至在某些情况下更好。它通过零成本抽象和内联优化等技术实现高性能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8E1C00-6EBF-F044-87F3-A697BAD3210F}"/>
              </a:ext>
            </a:extLst>
          </p:cNvPr>
          <p:cNvGrpSpPr/>
          <p:nvPr/>
        </p:nvGrpSpPr>
        <p:grpSpPr>
          <a:xfrm>
            <a:off x="5027285" y="3713718"/>
            <a:ext cx="344488" cy="346075"/>
            <a:chOff x="2678113" y="6364288"/>
            <a:chExt cx="344488" cy="346075"/>
          </a:xfrm>
        </p:grpSpPr>
        <p:sp>
          <p:nvSpPr>
            <p:cNvPr id="21" name="Freeform 304">
              <a:extLst>
                <a:ext uri="{FF2B5EF4-FFF2-40B4-BE49-F238E27FC236}">
                  <a16:creationId xmlns:a16="http://schemas.microsoft.com/office/drawing/2014/main" id="{3A8F87EC-002E-4E4B-B551-A1634363F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Oval 305">
              <a:extLst>
                <a:ext uri="{FF2B5EF4-FFF2-40B4-BE49-F238E27FC236}">
                  <a16:creationId xmlns:a16="http://schemas.microsoft.com/office/drawing/2014/main" id="{16E3AAEA-9687-C34F-853E-50E6D883B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F52A869-F025-AA4A-B394-41D4C8F270A6}"/>
              </a:ext>
            </a:extLst>
          </p:cNvPr>
          <p:cNvSpPr/>
          <p:nvPr/>
        </p:nvSpPr>
        <p:spPr>
          <a:xfrm>
            <a:off x="5801053" y="4445465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模式匹配：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拥有强大的模式匹配功能，可用于处理复杂的数据结构和状态转换，使代码更加清晰和可维护。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77B881-7550-C545-B7CB-FFA1AA8B579B}"/>
              </a:ext>
            </a:extLst>
          </p:cNvPr>
          <p:cNvGrpSpPr/>
          <p:nvPr/>
        </p:nvGrpSpPr>
        <p:grpSpPr>
          <a:xfrm>
            <a:off x="5027285" y="4487871"/>
            <a:ext cx="344488" cy="346075"/>
            <a:chOff x="2678113" y="6364288"/>
            <a:chExt cx="344488" cy="346075"/>
          </a:xfrm>
        </p:grpSpPr>
        <p:sp>
          <p:nvSpPr>
            <p:cNvPr id="26" name="Freeform 304">
              <a:extLst>
                <a:ext uri="{FF2B5EF4-FFF2-40B4-BE49-F238E27FC236}">
                  <a16:creationId xmlns:a16="http://schemas.microsoft.com/office/drawing/2014/main" id="{30021830-FE88-654F-8724-691C54423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Oval 305">
              <a:extLst>
                <a:ext uri="{FF2B5EF4-FFF2-40B4-BE49-F238E27FC236}">
                  <a16:creationId xmlns:a16="http://schemas.microsoft.com/office/drawing/2014/main" id="{27E0D769-B84D-F140-93F3-F15B76C0C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6254ABA-10E2-F24D-B1C2-99A18B011CC7}"/>
              </a:ext>
            </a:extLst>
          </p:cNvPr>
          <p:cNvSpPr/>
          <p:nvPr/>
        </p:nvSpPr>
        <p:spPr>
          <a:xfrm>
            <a:off x="5801053" y="521961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生态系统：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拥有活跃的社区和丰富的库，可以轻松地与其他语言进行集成，并提供各种功能强大的工具和框架，如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Cargo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构建系统等。</a:t>
            </a:r>
            <a:endParaRPr lang="en-US" altLang="zh-C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905D9EB-8FCE-8D45-AAE8-F46ADFD4477B}"/>
              </a:ext>
            </a:extLst>
          </p:cNvPr>
          <p:cNvGrpSpPr/>
          <p:nvPr/>
        </p:nvGrpSpPr>
        <p:grpSpPr>
          <a:xfrm>
            <a:off x="5027285" y="5262025"/>
            <a:ext cx="344488" cy="346075"/>
            <a:chOff x="2678113" y="6364288"/>
            <a:chExt cx="344488" cy="346075"/>
          </a:xfrm>
        </p:grpSpPr>
        <p:sp>
          <p:nvSpPr>
            <p:cNvPr id="31" name="Freeform 304">
              <a:extLst>
                <a:ext uri="{FF2B5EF4-FFF2-40B4-BE49-F238E27FC236}">
                  <a16:creationId xmlns:a16="http://schemas.microsoft.com/office/drawing/2014/main" id="{99A22395-21DD-144A-836C-C21353555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Oval 305">
              <a:extLst>
                <a:ext uri="{FF2B5EF4-FFF2-40B4-BE49-F238E27FC236}">
                  <a16:creationId xmlns:a16="http://schemas.microsoft.com/office/drawing/2014/main" id="{0714544D-AE73-314C-AFF6-F2148A258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F3307900-46DB-A74C-9D14-A2503B792814}"/>
              </a:ext>
            </a:extLst>
          </p:cNvPr>
          <p:cNvSpPr txBox="1">
            <a:spLocks/>
          </p:cNvSpPr>
          <p:nvPr/>
        </p:nvSpPr>
        <p:spPr>
          <a:xfrm>
            <a:off x="699073" y="3693311"/>
            <a:ext cx="3067879" cy="19389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Rust 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是一门系统级别的编程语言，它旨在解决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C/C++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等语言在系统级编程中常见的安全性和并发性等问题。</a:t>
            </a:r>
          </a:p>
          <a:p>
            <a:endParaRPr lang="zh-CN" altLang="en-US" sz="1400" b="0" dirty="0">
              <a:latin typeface="+mn-ea"/>
              <a:ea typeface="+mn-ea"/>
              <a:cs typeface="Segoe UI" panose="020B0502040204020203" pitchFamily="34" charset="0"/>
            </a:endParaRPr>
          </a:p>
          <a:p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传统的系统级编程语言如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C/C++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在处理内存安全性和并发性时存在许多挑战，如空指针、数据竞争等问题。而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的设计目标之一是通过强大的类型系统和所有权机制解决这些问题，提高代码的安全性和可靠性。</a:t>
            </a:r>
            <a:endParaRPr lang="en-US" sz="1400" b="0" dirty="0">
              <a:latin typeface="+mn-ea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E01A4C2-7E06-814F-90D5-078B503B279B}"/>
              </a:ext>
            </a:extLst>
          </p:cNvPr>
          <p:cNvCxnSpPr/>
          <p:nvPr/>
        </p:nvCxnSpPr>
        <p:spPr>
          <a:xfrm>
            <a:off x="5801053" y="272552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A3160E5-25D5-CC4F-A151-9C9B1864C655}"/>
              </a:ext>
            </a:extLst>
          </p:cNvPr>
          <p:cNvCxnSpPr/>
          <p:nvPr/>
        </p:nvCxnSpPr>
        <p:spPr>
          <a:xfrm>
            <a:off x="5801053" y="3499679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DCBE732-26CA-3C40-AD13-C3442DBE712F}"/>
              </a:ext>
            </a:extLst>
          </p:cNvPr>
          <p:cNvCxnSpPr/>
          <p:nvPr/>
        </p:nvCxnSpPr>
        <p:spPr>
          <a:xfrm>
            <a:off x="5801053" y="4273832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BA45689-F142-C74B-8792-F7E07AEB8736}"/>
              </a:ext>
            </a:extLst>
          </p:cNvPr>
          <p:cNvCxnSpPr/>
          <p:nvPr/>
        </p:nvCxnSpPr>
        <p:spPr>
          <a:xfrm>
            <a:off x="5801053" y="504798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E75AEC2-22B9-9F14-7A03-CA892FF19C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07" y="1443562"/>
            <a:ext cx="1981054" cy="198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1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8F899C-3E97-52A8-2838-61B7DC9A2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为什么要选择</a:t>
            </a: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Rust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A3574CD-C898-1C18-B91C-9B6231EBD7C5}"/>
              </a:ext>
            </a:extLst>
          </p:cNvPr>
          <p:cNvSpPr txBox="1"/>
          <p:nvPr/>
        </p:nvSpPr>
        <p:spPr>
          <a:xfrm>
            <a:off x="648269" y="1295400"/>
            <a:ext cx="80521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</a:t>
            </a:r>
            <a:r>
              <a:rPr lang="zh-CN" altLang="en-US" dirty="0"/>
              <a:t>语言存在的问题：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空指针引用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释放内存后再使用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返回悬空指针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超出访问权限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00058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E22F03-C087-3734-0E06-CAFB819D2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为什么要选择</a:t>
            </a: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Rust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980338F-0BB2-410E-E1F8-9E8A24C13425}"/>
              </a:ext>
            </a:extLst>
          </p:cNvPr>
          <p:cNvSpPr txBox="1"/>
          <p:nvPr/>
        </p:nvSpPr>
        <p:spPr>
          <a:xfrm>
            <a:off x="696036" y="1235123"/>
            <a:ext cx="79429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所有权机制（</a:t>
            </a:r>
            <a:r>
              <a:rPr lang="en-US" altLang="zh-CN" dirty="0" err="1"/>
              <a:t>Owership</a:t>
            </a:r>
            <a:r>
              <a:rPr lang="zh-CN" altLang="en-US" dirty="0"/>
              <a:t>）</a:t>
            </a:r>
            <a:r>
              <a:rPr lang="en-US" altLang="zh-CN" dirty="0"/>
              <a:t>(C++ </a:t>
            </a:r>
            <a:r>
              <a:rPr lang="en-US" altLang="zh-CN" dirty="0" err="1"/>
              <a:t>unique_ptr</a:t>
            </a:r>
            <a:r>
              <a:rPr lang="en-US" altLang="zh-CN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严格的要求与详细的错误信息处理潜在的错误</a:t>
            </a:r>
            <a:endParaRPr lang="en-US" altLang="zh-CN" dirty="0"/>
          </a:p>
          <a:p>
            <a:r>
              <a:rPr lang="en-US" altLang="zh-CN" dirty="0"/>
              <a:t>——</a:t>
            </a:r>
            <a:r>
              <a:rPr lang="zh-CN" altLang="en-US" dirty="0"/>
              <a:t>在编译时报错解决潜在的问题要比在运行时出现问题找</a:t>
            </a:r>
            <a:r>
              <a:rPr lang="en-US" altLang="zh-CN" dirty="0"/>
              <a:t>bug</a:t>
            </a:r>
            <a:r>
              <a:rPr lang="zh-CN" altLang="en-US" dirty="0"/>
              <a:t>友好得多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强大的</a:t>
            </a:r>
            <a:r>
              <a:rPr lang="en-US" altLang="zh-CN" dirty="0"/>
              <a:t>Cargo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帮组我们管理项目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在不同操作系统上的命令相同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B2EB9C-F07F-AB3A-F143-59CE4F323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325" y="3797844"/>
            <a:ext cx="4923416" cy="26537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F7C8C8D-3689-7C8F-3457-34427572C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36" y="3630978"/>
            <a:ext cx="4073847" cy="298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6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AE56A2-655B-9400-B71B-AD339328C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技术依据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——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尝试用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Rust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写链表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644E3A-5961-765A-87EA-F6F2946A9AEF}"/>
              </a:ext>
            </a:extLst>
          </p:cNvPr>
          <p:cNvSpPr txBox="1"/>
          <p:nvPr/>
        </p:nvSpPr>
        <p:spPr>
          <a:xfrm>
            <a:off x="696036" y="1619562"/>
            <a:ext cx="1005157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Box</a:t>
            </a:r>
            <a:r>
              <a:rPr lang="zh-CN" altLang="en-US" sz="2400" dirty="0"/>
              <a:t>智能指针：同一时刻只能有一个可变引用</a:t>
            </a:r>
            <a:endParaRPr lang="en-US" altLang="zh-CN" sz="2400" b="0" i="0" dirty="0">
              <a:solidFill>
                <a:srgbClr val="4D4D4D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4D4D4D"/>
              </a:solidFill>
              <a:highlight>
                <a:srgbClr val="FFFFFF"/>
              </a:highlight>
              <a:latin typeface="-apple-system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Option</a:t>
            </a:r>
            <a:r>
              <a:rPr lang="zh-CN" altLang="en-US" sz="2400" dirty="0"/>
              <a:t>枚举：</a:t>
            </a:r>
            <a:r>
              <a:rPr lang="en-US" altLang="zh-CN" sz="2400" dirty="0"/>
              <a:t>Some</a:t>
            </a:r>
            <a:r>
              <a:rPr lang="zh-CN" altLang="en-US" sz="2400" dirty="0"/>
              <a:t>，</a:t>
            </a:r>
            <a:r>
              <a:rPr lang="en-US" altLang="zh-CN" sz="2400" dirty="0"/>
              <a:t>None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take()</a:t>
            </a:r>
            <a:r>
              <a:rPr lang="zh-CN" altLang="en-US" sz="2400" dirty="0"/>
              <a:t>方法：从</a:t>
            </a:r>
            <a:r>
              <a:rPr lang="en-US" altLang="zh-CN" sz="2400" dirty="0"/>
              <a:t>Option</a:t>
            </a:r>
            <a:r>
              <a:rPr lang="zh-CN" altLang="en-US" sz="2400" dirty="0"/>
              <a:t>中取出值，为原来的</a:t>
            </a:r>
            <a:r>
              <a:rPr lang="en-US" altLang="zh-CN" sz="2400" dirty="0"/>
              <a:t>Option</a:t>
            </a:r>
            <a:r>
              <a:rPr lang="zh-CN" altLang="en-US" sz="2400" dirty="0"/>
              <a:t>变量留下</a:t>
            </a:r>
            <a:r>
              <a:rPr lang="en-US" altLang="zh-CN" sz="2400" dirty="0"/>
              <a:t>None</a:t>
            </a:r>
            <a:r>
              <a:rPr lang="zh-CN" altLang="en-US" sz="2400" dirty="0"/>
              <a:t>值</a:t>
            </a:r>
            <a:endParaRPr lang="en-US" altLang="zh-CN" sz="2400" dirty="0"/>
          </a:p>
          <a:p>
            <a:endParaRPr lang="en-US" altLang="zh-CN" sz="2400" dirty="0">
              <a:solidFill>
                <a:srgbClr val="4D4D4D"/>
              </a:solidFill>
              <a:highlight>
                <a:srgbClr val="FFFFFF"/>
              </a:highlight>
              <a:latin typeface="-apple-system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 err="1"/>
              <a:t>as_ref</a:t>
            </a:r>
            <a:r>
              <a:rPr lang="en-US" altLang="zh-CN" sz="2400" dirty="0"/>
              <a:t>()</a:t>
            </a:r>
            <a:r>
              <a:rPr lang="zh-CN" altLang="en-US" sz="2400" dirty="0"/>
              <a:t>与</a:t>
            </a:r>
            <a:r>
              <a:rPr lang="en-US" altLang="zh-CN" sz="2400" dirty="0" err="1"/>
              <a:t>as_mut</a:t>
            </a:r>
            <a:r>
              <a:rPr lang="en-US" altLang="zh-CN" sz="2400" dirty="0"/>
              <a:t>()</a:t>
            </a:r>
            <a:r>
              <a:rPr lang="zh-CN" altLang="en-US" sz="2400" dirty="0"/>
              <a:t>方法：返回</a:t>
            </a:r>
            <a:r>
              <a:rPr lang="en-US" altLang="zh-CN" sz="2400" dirty="0"/>
              <a:t>Option</a:t>
            </a:r>
            <a:r>
              <a:rPr lang="zh-CN" altLang="en-US" sz="2400" dirty="0"/>
              <a:t>包含对象的可变</a:t>
            </a:r>
            <a:r>
              <a:rPr lang="en-US" altLang="zh-CN" sz="2400" dirty="0"/>
              <a:t>/</a:t>
            </a:r>
            <a:r>
              <a:rPr lang="zh-CN" altLang="en-US" sz="2400" dirty="0"/>
              <a:t>不可变引用</a:t>
            </a:r>
            <a:endParaRPr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4D4D4D"/>
              </a:solidFill>
              <a:highlight>
                <a:srgbClr val="FFFFFF"/>
              </a:highlight>
              <a:latin typeface="-apple-system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unwrap()</a:t>
            </a:r>
            <a:r>
              <a:rPr lang="zh-CN" altLang="en-US" sz="2400" dirty="0"/>
              <a:t>方法：</a:t>
            </a:r>
            <a:r>
              <a:rPr lang="en-US" altLang="zh-CN" sz="2400" dirty="0"/>
              <a:t>Option</a:t>
            </a:r>
            <a:r>
              <a:rPr lang="zh-CN" altLang="en-US" sz="2400" dirty="0"/>
              <a:t>值不为</a:t>
            </a:r>
            <a:r>
              <a:rPr lang="en-US" altLang="zh-CN" sz="2400" dirty="0"/>
              <a:t>None</a:t>
            </a:r>
            <a:r>
              <a:rPr lang="zh-CN" altLang="en-US" sz="2400" dirty="0"/>
              <a:t>时，获取值的所有权，否则引发</a:t>
            </a:r>
            <a:r>
              <a:rPr lang="en-US" altLang="zh-CN" sz="2400" dirty="0"/>
              <a:t>panic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810220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DA309A-426E-1CB4-DFE5-D9C34930C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技术依据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——Rust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链表的定义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39B509-4633-E656-7C0F-95BE2EBF6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56" y="1650190"/>
            <a:ext cx="6061214" cy="381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36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30E579-EED2-6AC3-B7D5-AA868165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技术依据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——Rust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链表的常用方法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5C7072-8EB0-BD32-68CE-D39BE6A28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587" y="1258437"/>
            <a:ext cx="4752202" cy="52134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AB7B10C-9A2B-C90E-BF09-2780B1B09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15" y="1216072"/>
            <a:ext cx="3284998" cy="528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54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BCFFE4-8CDF-A264-08B5-791E35BCD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2155"/>
            <a:ext cx="11125200" cy="889000"/>
          </a:xfrm>
        </p:spPr>
        <p:txBody>
          <a:bodyPr/>
          <a:lstStyle/>
          <a:p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技术依据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——Rust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链表的测试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A7EAF4F-DE19-0B8F-B32E-D0EDA5233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48" y="3994141"/>
            <a:ext cx="5907374" cy="250894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94CBB0A-DF98-A6B4-EBA8-2738FE7D0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48" y="1111155"/>
            <a:ext cx="5741134" cy="281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283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rcfXOqYtZIwjn.KCVDk5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tDa_iN.m2HGkJtvvV8j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Custom 2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63C95"/>
      </a:accent1>
      <a:accent2>
        <a:srgbClr val="04558D"/>
      </a:accent2>
      <a:accent3>
        <a:srgbClr val="46E5C1"/>
      </a:accent3>
      <a:accent4>
        <a:srgbClr val="EBECEB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2209</TotalTime>
  <Words>481</Words>
  <Application>Microsoft Office PowerPoint</Application>
  <PresentationFormat>宽屏</PresentationFormat>
  <Paragraphs>60</Paragraphs>
  <Slides>10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-apple-system</vt:lpstr>
      <vt:lpstr>Arial</vt:lpstr>
      <vt:lpstr>Calibri</vt:lpstr>
      <vt:lpstr>Segoe UI</vt:lpstr>
      <vt:lpstr>Segoe UI Light</vt:lpstr>
      <vt:lpstr>Office Theme</vt:lpstr>
      <vt:lpstr>think-cell Slide</vt:lpstr>
      <vt:lpstr>PowerPoint 演示文稿</vt:lpstr>
      <vt:lpstr>PowerPoint 演示文稿</vt:lpstr>
      <vt:lpstr>项目介绍——Rust</vt:lpstr>
      <vt:lpstr>为什么要选择Rust</vt:lpstr>
      <vt:lpstr>为什么要选择Rust</vt:lpstr>
      <vt:lpstr>技术依据——尝试用Rust写链表</vt:lpstr>
      <vt:lpstr>技术依据——Rust链表的定义</vt:lpstr>
      <vt:lpstr>技术依据——Rust链表的常用方法</vt:lpstr>
      <vt:lpstr>技术依据——Rust链表的测试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erybagas</dc:creator>
  <cp:lastModifiedBy>震宇 薄</cp:lastModifiedBy>
  <cp:revision>192</cp:revision>
  <dcterms:created xsi:type="dcterms:W3CDTF">2019-08-16T12:08:31Z</dcterms:created>
  <dcterms:modified xsi:type="dcterms:W3CDTF">2024-04-22T04:30:40Z</dcterms:modified>
</cp:coreProperties>
</file>